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1037" r:id="rId2"/>
    <p:sldId id="1038" r:id="rId3"/>
    <p:sldId id="1036" r:id="rId4"/>
    <p:sldId id="1039" r:id="rId5"/>
    <p:sldId id="1043" r:id="rId6"/>
    <p:sldId id="1040" r:id="rId7"/>
    <p:sldId id="1041" r:id="rId8"/>
    <p:sldId id="1042" r:id="rId9"/>
    <p:sldId id="1044" r:id="rId10"/>
    <p:sldId id="1045" r:id="rId11"/>
    <p:sldId id="1046" r:id="rId12"/>
    <p:sldId id="1047" r:id="rId13"/>
    <p:sldId id="1048" r:id="rId14"/>
    <p:sldId id="1035" r:id="rId15"/>
  </p:sldIdLst>
  <p:sldSz cx="12192000" cy="6858000"/>
  <p:notesSz cx="6858000" cy="9144000"/>
  <p:defaultTextStyle>
    <a:defPPr>
      <a:defRPr lang="es-CO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3333"/>
    <a:srgbClr val="173F5F"/>
    <a:srgbClr val="F4A261"/>
    <a:srgbClr val="E9C46A"/>
    <a:srgbClr val="E76F51"/>
    <a:srgbClr val="ED7D31"/>
    <a:srgbClr val="DAB041"/>
    <a:srgbClr val="BD9237"/>
    <a:srgbClr val="2A9D8F"/>
    <a:srgbClr val="F8F6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3" autoAdjust="0"/>
    <p:restoredTop sz="94624" autoAdjust="0"/>
  </p:normalViewPr>
  <p:slideViewPr>
    <p:cSldViewPr snapToGrid="0">
      <p:cViewPr varScale="1">
        <p:scale>
          <a:sx n="113" d="100"/>
          <a:sy n="113" d="100"/>
        </p:scale>
        <p:origin x="396" y="102"/>
      </p:cViewPr>
      <p:guideLst>
        <p:guide orient="horz" pos="2205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63A18E5-A0D9-4DE9-8175-4714BA954D78}" type="datetimeFigureOut">
              <a:rPr lang="es-CO" altLang="es-CO"/>
              <a:pPr>
                <a:defRPr/>
              </a:pPr>
              <a:t>14/04/2025</a:t>
            </a:fld>
            <a:endParaRPr lang="es-CO" altLang="es-CO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CO" noProof="0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O" noProof="0"/>
              <a:t>Editar el estilo de texto del patrón</a:t>
            </a:r>
          </a:p>
          <a:p>
            <a:pPr lvl="1"/>
            <a:r>
              <a:rPr lang="es-ES" altLang="es-CO" noProof="0"/>
              <a:t>Segundo nivel</a:t>
            </a:r>
          </a:p>
          <a:p>
            <a:pPr lvl="2"/>
            <a:r>
              <a:rPr lang="es-ES" altLang="es-CO" noProof="0"/>
              <a:t>Tercer nivel</a:t>
            </a:r>
          </a:p>
          <a:p>
            <a:pPr lvl="3"/>
            <a:r>
              <a:rPr lang="es-ES" altLang="es-CO" noProof="0"/>
              <a:t>Cuarto nivel</a:t>
            </a:r>
          </a:p>
          <a:p>
            <a:pPr lvl="4"/>
            <a:r>
              <a:rPr lang="es-ES" altLang="es-CO" noProof="0"/>
              <a:t>Quinto nivel</a:t>
            </a:r>
            <a:endParaRPr lang="es-CO" altLang="es-CO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FC71C11-CB1F-4293-8B42-28E21BCA906D}" type="slidenum">
              <a:rPr lang="es-CO" altLang="es-CO"/>
              <a:pPr>
                <a:defRPr/>
              </a:pPr>
              <a:t>‹Nº›</a:t>
            </a:fld>
            <a:endParaRPr lang="es-CO" altLang="es-CO" dirty="0"/>
          </a:p>
        </p:txBody>
      </p:sp>
    </p:spTree>
    <p:extLst>
      <p:ext uri="{BB962C8B-B14F-4D97-AF65-F5344CB8AC3E}">
        <p14:creationId xmlns:p14="http://schemas.microsoft.com/office/powerpoint/2010/main" val="23548729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709644"/>
            <a:ext cx="9144000" cy="1663447"/>
          </a:xfrm>
        </p:spPr>
        <p:txBody>
          <a:bodyPr>
            <a:normAutofit/>
          </a:bodyPr>
          <a:lstStyle>
            <a:lvl1pPr algn="ctr">
              <a:defRPr sz="4000" b="1">
                <a:solidFill>
                  <a:srgbClr val="AD3333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554909"/>
            <a:ext cx="9144000" cy="101054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editar el estilo de subtítulo del patrón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2012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DA6CB-D3E4-4B23-BD2C-29898E8E8D0A}" type="datetimeFigureOut">
              <a:rPr lang="es-CO" altLang="es-CO"/>
              <a:pPr>
                <a:defRPr/>
              </a:pPr>
              <a:t>14/04/2025</a:t>
            </a:fld>
            <a:endParaRPr lang="es-CO" alt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D8EA2-5042-4875-A37A-6744D37E4262}" type="slidenum">
              <a:rPr lang="es-CO" altLang="es-CO"/>
              <a:pPr>
                <a:defRPr/>
              </a:pPr>
              <a:t>‹Nº›</a:t>
            </a:fld>
            <a:endParaRPr lang="es-CO" altLang="es-CO" dirty="0"/>
          </a:p>
        </p:txBody>
      </p:sp>
    </p:spTree>
    <p:extLst>
      <p:ext uri="{BB962C8B-B14F-4D97-AF65-F5344CB8AC3E}">
        <p14:creationId xmlns:p14="http://schemas.microsoft.com/office/powerpoint/2010/main" val="2943602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7366A-F3A6-4CC4-B840-9EDE02E74CD2}" type="datetimeFigureOut">
              <a:rPr lang="es-CO" altLang="es-CO"/>
              <a:pPr>
                <a:defRPr/>
              </a:pPr>
              <a:t>14/04/2025</a:t>
            </a:fld>
            <a:endParaRPr lang="es-CO" alt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E0346-D625-4449-9F82-2DA76696FDB3}" type="slidenum">
              <a:rPr lang="es-CO" altLang="es-CO"/>
              <a:pPr>
                <a:defRPr/>
              </a:pPr>
              <a:t>‹Nº›</a:t>
            </a:fld>
            <a:endParaRPr lang="es-CO" altLang="es-CO" dirty="0"/>
          </a:p>
        </p:txBody>
      </p:sp>
    </p:spTree>
    <p:extLst>
      <p:ext uri="{BB962C8B-B14F-4D97-AF65-F5344CB8AC3E}">
        <p14:creationId xmlns:p14="http://schemas.microsoft.com/office/powerpoint/2010/main" val="2791796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5811" y="160027"/>
            <a:ext cx="10515600" cy="984562"/>
          </a:xfrm>
        </p:spPr>
        <p:txBody>
          <a:bodyPr anchor="t">
            <a:normAutofit/>
          </a:bodyPr>
          <a:lstStyle>
            <a:lvl1pPr>
              <a:defRPr sz="2400" b="1">
                <a:solidFill>
                  <a:srgbClr val="AD3333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33415" y="1304617"/>
            <a:ext cx="10925175" cy="5036362"/>
          </a:xfrm>
        </p:spPr>
        <p:txBody>
          <a:bodyPr/>
          <a:lstStyle>
            <a:lvl1pPr marL="0" indent="0">
              <a:buNone/>
              <a:defRPr>
                <a:latin typeface="+mn-lt"/>
                <a:cs typeface="Arial" panose="020B0604020202020204" pitchFamily="34" charset="0"/>
              </a:defRPr>
            </a:lvl1pPr>
            <a:lvl2pPr>
              <a:defRPr>
                <a:latin typeface="+mn-lt"/>
                <a:cs typeface="Arial" panose="020B0604020202020204" pitchFamily="34" charset="0"/>
              </a:defRPr>
            </a:lvl2pPr>
            <a:lvl3pPr>
              <a:defRPr>
                <a:latin typeface="+mn-lt"/>
                <a:cs typeface="Arial" panose="020B0604020202020204" pitchFamily="34" charset="0"/>
              </a:defRPr>
            </a:lvl3pPr>
            <a:lvl4pPr>
              <a:defRPr>
                <a:latin typeface="+mn-lt"/>
                <a:cs typeface="Arial" panose="020B0604020202020204" pitchFamily="34" charset="0"/>
              </a:defRPr>
            </a:lvl4pPr>
            <a:lvl5pPr>
              <a:defRPr>
                <a:latin typeface="+mn-lt"/>
                <a:cs typeface="Arial" panose="020B0604020202020204" pitchFamily="34" charset="0"/>
              </a:defRPr>
            </a:lvl5pPr>
          </a:lstStyle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156356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05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49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C16E0-D039-44C8-8192-BDED2ABD827A}" type="datetimeFigureOut">
              <a:rPr lang="es-CO" altLang="es-CO"/>
              <a:pPr>
                <a:defRPr/>
              </a:pPr>
              <a:t>14/04/2025</a:t>
            </a:fld>
            <a:endParaRPr lang="es-CO" alt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F9D22-3D66-4249-AA17-FD6741AF4098}" type="slidenum">
              <a:rPr lang="es-CO" altLang="es-CO"/>
              <a:pPr>
                <a:defRPr/>
              </a:pPr>
              <a:t>‹Nº›</a:t>
            </a:fld>
            <a:endParaRPr lang="es-CO" altLang="es-CO" dirty="0"/>
          </a:p>
        </p:txBody>
      </p:sp>
    </p:spTree>
    <p:extLst>
      <p:ext uri="{BB962C8B-B14F-4D97-AF65-F5344CB8AC3E}">
        <p14:creationId xmlns:p14="http://schemas.microsoft.com/office/powerpoint/2010/main" val="3174218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00998-559D-4EBD-9347-6656379B4AEC}" type="datetimeFigureOut">
              <a:rPr lang="es-CO" altLang="es-CO"/>
              <a:pPr>
                <a:defRPr/>
              </a:pPr>
              <a:t>14/04/2025</a:t>
            </a:fld>
            <a:endParaRPr lang="es-CO" altLang="es-CO" dirty="0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1419D-0432-4585-A706-2226F93876C0}" type="slidenum">
              <a:rPr lang="es-CO" altLang="es-CO"/>
              <a:pPr>
                <a:defRPr/>
              </a:pPr>
              <a:t>‹Nº›</a:t>
            </a:fld>
            <a:endParaRPr lang="es-CO" altLang="es-CO" dirty="0"/>
          </a:p>
        </p:txBody>
      </p:sp>
    </p:spTree>
    <p:extLst>
      <p:ext uri="{BB962C8B-B14F-4D97-AF65-F5344CB8AC3E}">
        <p14:creationId xmlns:p14="http://schemas.microsoft.com/office/powerpoint/2010/main" val="3721703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ECEDC-06ED-4C7C-9B03-83046E1325F6}" type="datetimeFigureOut">
              <a:rPr lang="es-CO" altLang="es-CO"/>
              <a:pPr>
                <a:defRPr/>
              </a:pPr>
              <a:t>14/04/2025</a:t>
            </a:fld>
            <a:endParaRPr lang="es-CO" altLang="es-CO" dirty="0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70616-2E74-471E-AAEF-A4D337523D7F}" type="slidenum">
              <a:rPr lang="es-CO" altLang="es-CO"/>
              <a:pPr>
                <a:defRPr/>
              </a:pPr>
              <a:t>‹Nº›</a:t>
            </a:fld>
            <a:endParaRPr lang="es-CO" altLang="es-CO" dirty="0"/>
          </a:p>
        </p:txBody>
      </p:sp>
    </p:spTree>
    <p:extLst>
      <p:ext uri="{BB962C8B-B14F-4D97-AF65-F5344CB8AC3E}">
        <p14:creationId xmlns:p14="http://schemas.microsoft.com/office/powerpoint/2010/main" val="2989303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F25C1-17BB-4366-890E-F326F3BED209}" type="datetimeFigureOut">
              <a:rPr lang="es-CO" altLang="es-CO"/>
              <a:pPr>
                <a:defRPr/>
              </a:pPr>
              <a:t>14/04/2025</a:t>
            </a:fld>
            <a:endParaRPr lang="es-CO" altLang="es-CO" dirty="0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E7D14-50C1-4B66-A5F4-D9657C158CA5}" type="slidenum">
              <a:rPr lang="es-CO" altLang="es-CO"/>
              <a:pPr>
                <a:defRPr/>
              </a:pPr>
              <a:t>‹Nº›</a:t>
            </a:fld>
            <a:endParaRPr lang="es-CO" altLang="es-CO" dirty="0"/>
          </a:p>
        </p:txBody>
      </p:sp>
    </p:spTree>
    <p:extLst>
      <p:ext uri="{BB962C8B-B14F-4D97-AF65-F5344CB8AC3E}">
        <p14:creationId xmlns:p14="http://schemas.microsoft.com/office/powerpoint/2010/main" val="1048338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9A324-A69E-4F9E-8265-9E809888D80A}" type="datetimeFigureOut">
              <a:rPr lang="es-CO" altLang="es-CO"/>
              <a:pPr>
                <a:defRPr/>
              </a:pPr>
              <a:t>14/04/2025</a:t>
            </a:fld>
            <a:endParaRPr lang="es-CO" altLang="es-CO" dirty="0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040C8-FB79-4E6D-A221-B9C004F27102}" type="slidenum">
              <a:rPr lang="es-CO" altLang="es-CO"/>
              <a:pPr>
                <a:defRPr/>
              </a:pPr>
              <a:t>‹Nº›</a:t>
            </a:fld>
            <a:endParaRPr lang="es-CO" altLang="es-CO" dirty="0"/>
          </a:p>
        </p:txBody>
      </p:sp>
    </p:spTree>
    <p:extLst>
      <p:ext uri="{BB962C8B-B14F-4D97-AF65-F5344CB8AC3E}">
        <p14:creationId xmlns:p14="http://schemas.microsoft.com/office/powerpoint/2010/main" val="229488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O" noProof="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B7F63-9348-4FED-9EED-D818C16FCE77}" type="datetimeFigureOut">
              <a:rPr lang="es-CO" altLang="es-CO"/>
              <a:pPr>
                <a:defRPr/>
              </a:pPr>
              <a:t>14/04/2025</a:t>
            </a:fld>
            <a:endParaRPr lang="es-CO" altLang="es-CO" dirty="0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0772A-1E30-40C1-8DA4-4C4BD7994531}" type="slidenum">
              <a:rPr lang="es-CO" altLang="es-CO"/>
              <a:pPr>
                <a:defRPr/>
              </a:pPr>
              <a:t>‹Nº›</a:t>
            </a:fld>
            <a:endParaRPr lang="es-CO" altLang="es-CO" dirty="0"/>
          </a:p>
        </p:txBody>
      </p:sp>
    </p:spTree>
    <p:extLst>
      <p:ext uri="{BB962C8B-B14F-4D97-AF65-F5344CB8AC3E}">
        <p14:creationId xmlns:p14="http://schemas.microsoft.com/office/powerpoint/2010/main" val="365709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O"/>
              <a:t>Haga clic para modificar el estilo de título del patrón</a:t>
            </a:r>
            <a:endParaRPr lang="es-CO" altLang="es-CO"/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O"/>
              <a:t>Editar el estilo de texto del patrón</a:t>
            </a:r>
          </a:p>
          <a:p>
            <a:pPr lvl="1"/>
            <a:r>
              <a:rPr lang="es-ES" altLang="es-CO"/>
              <a:t>Segundo nivel</a:t>
            </a:r>
          </a:p>
          <a:p>
            <a:pPr lvl="2"/>
            <a:r>
              <a:rPr lang="es-ES" altLang="es-CO"/>
              <a:t>Tercer nivel</a:t>
            </a:r>
          </a:p>
          <a:p>
            <a:pPr lvl="3"/>
            <a:r>
              <a:rPr lang="es-ES" altLang="es-CO"/>
              <a:t>Cuarto nivel</a:t>
            </a:r>
          </a:p>
          <a:p>
            <a:pPr lvl="4"/>
            <a:r>
              <a:rPr lang="es-ES" altLang="es-CO"/>
              <a:t>Quinto nivel</a:t>
            </a:r>
            <a:endParaRPr lang="es-CO" alt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3F7A46F-03D8-4E44-98A7-21D921D8A9B6}" type="datetimeFigureOut">
              <a:rPr lang="es-CO" altLang="es-CO"/>
              <a:pPr>
                <a:defRPr/>
              </a:pPr>
              <a:t>14/04/2025</a:t>
            </a:fld>
            <a:endParaRPr lang="es-CO" alt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5FBB4E2-C74A-4947-B3B8-AA5F80113A4E}" type="slidenum">
              <a:rPr lang="es-CO" altLang="es-CO"/>
              <a:pPr>
                <a:defRPr/>
              </a:pPr>
              <a:t>‹Nº›</a:t>
            </a:fld>
            <a:endParaRPr lang="es-CO" altLang="es-C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6" r:id="rId1"/>
    <p:sldLayoutId id="2147483997" r:id="rId2"/>
    <p:sldLayoutId id="2147483991" r:id="rId3"/>
    <p:sldLayoutId id="2147483987" r:id="rId4"/>
    <p:sldLayoutId id="2147483988" r:id="rId5"/>
    <p:sldLayoutId id="2147483989" r:id="rId6"/>
    <p:sldLayoutId id="2147483990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MS PGothic" panose="020B0600070205080204" pitchFamily="34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MS PGothic" panose="020B0600070205080204" pitchFamily="34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MS PGothic" panose="020B0600070205080204" pitchFamily="34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MS PGothic" panose="020B0600070205080204" pitchFamily="34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TITULO DEL ANTEPROYECTO DE TRABAJO DE GRADO EN ESPAÑOL</a:t>
            </a:r>
            <a:endParaRPr lang="es-CO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AUTOR (ES)</a:t>
            </a:r>
          </a:p>
          <a:p>
            <a:r>
              <a:rPr lang="es-MX" dirty="0"/>
              <a:t>MODALIDAD </a:t>
            </a:r>
          </a:p>
          <a:p>
            <a:r>
              <a:rPr lang="es-MX" dirty="0"/>
              <a:t>SEMESTRE ACADÉMICO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5288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3567E1-127E-4C76-80A5-988564816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811" y="397933"/>
            <a:ext cx="10515600" cy="746656"/>
          </a:xfrm>
        </p:spPr>
        <p:txBody>
          <a:bodyPr/>
          <a:lstStyle/>
          <a:p>
            <a:r>
              <a:rPr lang="es-MX" dirty="0"/>
              <a:t>Metodología 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C6D12E-4A5A-4431-AF17-10A1CB5B2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415" y="1566333"/>
            <a:ext cx="10925175" cy="3293534"/>
          </a:xfrm>
        </p:spPr>
        <p:txBody>
          <a:bodyPr/>
          <a:lstStyle/>
          <a:p>
            <a:r>
              <a:rPr lang="es-MX" dirty="0"/>
              <a:t>Fases metodológicas</a:t>
            </a:r>
          </a:p>
          <a:p>
            <a:r>
              <a:rPr lang="es-MX" dirty="0"/>
              <a:t>Actividades y productos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24663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3567E1-127E-4C76-80A5-988564816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811" y="397933"/>
            <a:ext cx="10515600" cy="746656"/>
          </a:xfrm>
        </p:spPr>
        <p:txBody>
          <a:bodyPr/>
          <a:lstStyle/>
          <a:p>
            <a:r>
              <a:rPr lang="es-MX" dirty="0"/>
              <a:t>Cronograma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C6D12E-4A5A-4431-AF17-10A1CB5B2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415" y="1566333"/>
            <a:ext cx="10925175" cy="3293534"/>
          </a:xfrm>
        </p:spPr>
        <p:txBody>
          <a:bodyPr/>
          <a:lstStyle/>
          <a:p>
            <a:r>
              <a:rPr lang="es-MX" dirty="0"/>
              <a:t>Cronograma del trabajo de grado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507245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3567E1-127E-4C76-80A5-988564816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811" y="397933"/>
            <a:ext cx="10515600" cy="746656"/>
          </a:xfrm>
        </p:spPr>
        <p:txBody>
          <a:bodyPr/>
          <a:lstStyle/>
          <a:p>
            <a:r>
              <a:rPr lang="es-MX" dirty="0"/>
              <a:t>Resultados esperados 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C6D12E-4A5A-4431-AF17-10A1CB5B2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415" y="1566333"/>
            <a:ext cx="10925175" cy="3293534"/>
          </a:xfrm>
        </p:spPr>
        <p:txBody>
          <a:bodyPr/>
          <a:lstStyle/>
          <a:p>
            <a:r>
              <a:rPr lang="es-MX" dirty="0"/>
              <a:t>Se enunciaran los resultados esperados del proyecto en ingles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28147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3567E1-127E-4C76-80A5-988564816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811" y="397933"/>
            <a:ext cx="10515600" cy="746656"/>
          </a:xfrm>
        </p:spPr>
        <p:txBody>
          <a:bodyPr/>
          <a:lstStyle/>
          <a:p>
            <a:r>
              <a:rPr lang="es-MX" dirty="0"/>
              <a:t>Bibliografía 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C6D12E-4A5A-4431-AF17-10A1CB5B2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415" y="1566333"/>
            <a:ext cx="10925175" cy="3293534"/>
          </a:xfrm>
        </p:spPr>
        <p:txBody>
          <a:bodyPr/>
          <a:lstStyle/>
          <a:p>
            <a:r>
              <a:rPr lang="es-MX" dirty="0"/>
              <a:t>Se presentara la bibliografía de la propuesta de trabajo de grado, mínimo 10 citas bibliográficas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126302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6546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TITULO DEL ANTEPROYECTO DE TRABAJO DE GRADO EN INGLES</a:t>
            </a:r>
            <a:endParaRPr lang="es-CO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AUTOR (ES)</a:t>
            </a:r>
          </a:p>
          <a:p>
            <a:r>
              <a:rPr lang="es-MX" dirty="0"/>
              <a:t>SEMESTRE ACADÉMICO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49125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Generalidades del proyecto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65682" y="2289179"/>
            <a:ext cx="10925175" cy="2378383"/>
          </a:xfrm>
        </p:spPr>
        <p:txBody>
          <a:bodyPr/>
          <a:lstStyle/>
          <a:p>
            <a:r>
              <a:rPr lang="es-MX" dirty="0"/>
              <a:t>Resumen: de la propuesta de trabajo de grado</a:t>
            </a:r>
          </a:p>
          <a:p>
            <a:r>
              <a:rPr lang="es-MX" dirty="0"/>
              <a:t>Palabras Clave:</a:t>
            </a:r>
          </a:p>
          <a:p>
            <a:r>
              <a:rPr lang="es-MX" dirty="0" err="1"/>
              <a:t>Abstract</a:t>
            </a:r>
            <a:r>
              <a:rPr lang="es-MX" dirty="0"/>
              <a:t>:</a:t>
            </a:r>
          </a:p>
          <a:p>
            <a:r>
              <a:rPr lang="es-MX" dirty="0" err="1"/>
              <a:t>Keywords</a:t>
            </a:r>
            <a:r>
              <a:rPr lang="es-MX" dirty="0"/>
              <a:t>: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0766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3567E1-127E-4C76-80A5-988564816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811" y="397933"/>
            <a:ext cx="10515600" cy="746656"/>
          </a:xfrm>
        </p:spPr>
        <p:txBody>
          <a:bodyPr/>
          <a:lstStyle/>
          <a:p>
            <a:r>
              <a:rPr lang="es-MX" dirty="0"/>
              <a:t>Problema de Investigación 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C6D12E-4A5A-4431-AF17-10A1CB5B2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415" y="1566333"/>
            <a:ext cx="10925175" cy="3293534"/>
          </a:xfrm>
        </p:spPr>
        <p:txBody>
          <a:bodyPr/>
          <a:lstStyle/>
          <a:p>
            <a:r>
              <a:rPr lang="es-MX" dirty="0"/>
              <a:t>Se realizara una lamina de presentación del problema de Investigación de manera sintética este se presentara en Ingles. 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03742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3567E1-127E-4C76-80A5-988564816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811" y="397933"/>
            <a:ext cx="10515600" cy="746656"/>
          </a:xfrm>
        </p:spPr>
        <p:txBody>
          <a:bodyPr/>
          <a:lstStyle/>
          <a:p>
            <a:r>
              <a:rPr lang="es-MX" dirty="0"/>
              <a:t>Justificación 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C6D12E-4A5A-4431-AF17-10A1CB5B2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415" y="1566333"/>
            <a:ext cx="10925175" cy="3293534"/>
          </a:xfrm>
        </p:spPr>
        <p:txBody>
          <a:bodyPr/>
          <a:lstStyle/>
          <a:p>
            <a:r>
              <a:rPr lang="es-MX" dirty="0"/>
              <a:t>Se realizara una lamina de presentación de la justificación del proyecto de investigación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72818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3567E1-127E-4C76-80A5-988564816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811" y="397933"/>
            <a:ext cx="10515600" cy="746656"/>
          </a:xfrm>
        </p:spPr>
        <p:txBody>
          <a:bodyPr/>
          <a:lstStyle/>
          <a:p>
            <a:r>
              <a:rPr lang="es-MX" dirty="0"/>
              <a:t>Marco Teórico o Conceptual 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C6D12E-4A5A-4431-AF17-10A1CB5B2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415" y="1566333"/>
            <a:ext cx="10925175" cy="329353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Principales teorías, enfoques o conceptos aplicados.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Relación con el campo disciplinar y el contexto de intervención.</a:t>
            </a:r>
          </a:p>
        </p:txBody>
      </p:sp>
    </p:spTree>
    <p:extLst>
      <p:ext uri="{BB962C8B-B14F-4D97-AF65-F5344CB8AC3E}">
        <p14:creationId xmlns:p14="http://schemas.microsoft.com/office/powerpoint/2010/main" val="3054451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3567E1-127E-4C76-80A5-988564816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811" y="397933"/>
            <a:ext cx="10515600" cy="746656"/>
          </a:xfrm>
        </p:spPr>
        <p:txBody>
          <a:bodyPr/>
          <a:lstStyle/>
          <a:p>
            <a:r>
              <a:rPr lang="es-MX" dirty="0"/>
              <a:t>Marco Contextual </a:t>
            </a:r>
            <a:endParaRPr lang="es-CO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3D316EBB-91C5-4543-BE51-FF5C776CC1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811" y="1458788"/>
            <a:ext cx="10563854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Mapa/localización del área de intervención o influencia.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Fotografía o imagen del contexto.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Breve descripción territorial, institucional o empresarial según el caso.</a:t>
            </a:r>
          </a:p>
        </p:txBody>
      </p:sp>
    </p:spTree>
    <p:extLst>
      <p:ext uri="{BB962C8B-B14F-4D97-AF65-F5344CB8AC3E}">
        <p14:creationId xmlns:p14="http://schemas.microsoft.com/office/powerpoint/2010/main" val="2815563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3567E1-127E-4C76-80A5-988564816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811" y="397933"/>
            <a:ext cx="10515600" cy="746656"/>
          </a:xfrm>
        </p:spPr>
        <p:txBody>
          <a:bodyPr/>
          <a:lstStyle/>
          <a:p>
            <a:r>
              <a:rPr lang="es-MX" dirty="0"/>
              <a:t>Marco Normativo 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C6D12E-4A5A-4431-AF17-10A1CB5B2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415" y="1566333"/>
            <a:ext cx="10925175" cy="3293534"/>
          </a:xfrm>
        </p:spPr>
        <p:txBody>
          <a:bodyPr/>
          <a:lstStyle/>
          <a:p>
            <a:r>
              <a:rPr lang="es-MX" dirty="0"/>
              <a:t>Normas generales aplicables.</a:t>
            </a:r>
          </a:p>
          <a:p>
            <a:r>
              <a:rPr lang="es-MX" dirty="0"/>
              <a:t>Normas técnicas y sectoriales (NSR-10, RETIE, SCA, POT, etc.).</a:t>
            </a:r>
          </a:p>
          <a:p>
            <a:r>
              <a:rPr lang="es-MX" dirty="0"/>
              <a:t>Aportes relacionados con los ODS.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74594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3567E1-127E-4C76-80A5-988564816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811" y="397933"/>
            <a:ext cx="10515600" cy="746656"/>
          </a:xfrm>
        </p:spPr>
        <p:txBody>
          <a:bodyPr/>
          <a:lstStyle/>
          <a:p>
            <a:r>
              <a:rPr lang="es-MX" dirty="0"/>
              <a:t>Objetivos 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C6D12E-4A5A-4431-AF17-10A1CB5B2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415" y="1566333"/>
            <a:ext cx="10925175" cy="3293534"/>
          </a:xfrm>
        </p:spPr>
        <p:txBody>
          <a:bodyPr/>
          <a:lstStyle/>
          <a:p>
            <a:r>
              <a:rPr lang="es-MX" dirty="0"/>
              <a:t>Objetivo General</a:t>
            </a:r>
          </a:p>
          <a:p>
            <a:r>
              <a:rPr lang="es-MX" dirty="0"/>
              <a:t>Objetivos </a:t>
            </a:r>
            <a:r>
              <a:rPr lang="es-MX" dirty="0" err="1"/>
              <a:t>Especificos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285991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16419</TotalTime>
  <Words>210</Words>
  <Application>Microsoft Office PowerPoint</Application>
  <PresentationFormat>Panorámica</PresentationFormat>
  <Paragraphs>39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Tema de Office</vt:lpstr>
      <vt:lpstr>TITULO DEL ANTEPROYECTO DE TRABAJO DE GRADO EN ESPAÑOL</vt:lpstr>
      <vt:lpstr>TITULO DEL ANTEPROYECTO DE TRABAJO DE GRADO EN INGLES</vt:lpstr>
      <vt:lpstr>Generalidades del proyecto</vt:lpstr>
      <vt:lpstr>Problema de Investigación </vt:lpstr>
      <vt:lpstr>Justificación </vt:lpstr>
      <vt:lpstr>Marco Teórico o Conceptual </vt:lpstr>
      <vt:lpstr>Marco Contextual </vt:lpstr>
      <vt:lpstr>Marco Normativo </vt:lpstr>
      <vt:lpstr>Objetivos </vt:lpstr>
      <vt:lpstr>Metodología </vt:lpstr>
      <vt:lpstr>Cronograma</vt:lpstr>
      <vt:lpstr>Resultados esperados </vt:lpstr>
      <vt:lpstr>Bibliografía 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Aramirezp</dc:creator>
  <cp:lastModifiedBy>Elkin Raul Gomez Carvajal</cp:lastModifiedBy>
  <cp:revision>2220</cp:revision>
  <cp:lastPrinted>2017-04-25T23:06:26Z</cp:lastPrinted>
  <dcterms:created xsi:type="dcterms:W3CDTF">2017-03-31T14:04:32Z</dcterms:created>
  <dcterms:modified xsi:type="dcterms:W3CDTF">2025-04-14T21:03:52Z</dcterms:modified>
</cp:coreProperties>
</file>