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1037" r:id="rId2"/>
    <p:sldId id="1038" r:id="rId3"/>
    <p:sldId id="1036" r:id="rId4"/>
    <p:sldId id="1039" r:id="rId5"/>
    <p:sldId id="1043" r:id="rId6"/>
    <p:sldId id="1040" r:id="rId7"/>
    <p:sldId id="1041" r:id="rId8"/>
    <p:sldId id="1042" r:id="rId9"/>
    <p:sldId id="1044" r:id="rId10"/>
    <p:sldId id="1045" r:id="rId11"/>
    <p:sldId id="1046" r:id="rId12"/>
    <p:sldId id="1047" r:id="rId13"/>
    <p:sldId id="1048" r:id="rId14"/>
    <p:sldId id="1035" r:id="rId15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173F5F"/>
    <a:srgbClr val="F4A261"/>
    <a:srgbClr val="E9C46A"/>
    <a:srgbClr val="E76F51"/>
    <a:srgbClr val="ED7D31"/>
    <a:srgbClr val="DAB041"/>
    <a:srgbClr val="BD9237"/>
    <a:srgbClr val="2A9D8F"/>
    <a:srgbClr val="F8F6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24" autoAdjust="0"/>
  </p:normalViewPr>
  <p:slideViewPr>
    <p:cSldViewPr snapToGrid="0">
      <p:cViewPr varScale="1">
        <p:scale>
          <a:sx n="113" d="100"/>
          <a:sy n="113" d="100"/>
        </p:scale>
        <p:origin x="396" y="102"/>
      </p:cViewPr>
      <p:guideLst>
        <p:guide orient="horz" pos="220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/>
              <a:t>Editar el estilo de texto del patrón</a:t>
            </a:r>
          </a:p>
          <a:p>
            <a:pPr lvl="1"/>
            <a:r>
              <a:rPr lang="es-ES" altLang="es-CO" noProof="0"/>
              <a:t>Segundo nivel</a:t>
            </a:r>
          </a:p>
          <a:p>
            <a:pPr lvl="2"/>
            <a:r>
              <a:rPr lang="es-ES" altLang="es-CO" noProof="0"/>
              <a:t>Tercer nivel</a:t>
            </a:r>
          </a:p>
          <a:p>
            <a:pPr lvl="3"/>
            <a:r>
              <a:rPr lang="es-ES" altLang="es-CO" noProof="0"/>
              <a:t>Cuarto nivel</a:t>
            </a:r>
          </a:p>
          <a:p>
            <a:pPr lvl="4"/>
            <a:r>
              <a:rPr lang="es-ES" altLang="es-CO" noProof="0"/>
              <a:t>Quinto nivel</a:t>
            </a:r>
            <a:endParaRPr lang="es-CO" alt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709644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54909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400" b="1">
                <a:solidFill>
                  <a:srgbClr val="AD3333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>
                <a:latin typeface="+mn-lt"/>
                <a:cs typeface="Arial" panose="020B0604020202020204" pitchFamily="34" charset="0"/>
              </a:defRPr>
            </a:lvl1pPr>
            <a:lvl2pPr>
              <a:defRPr>
                <a:latin typeface="+mn-lt"/>
                <a:cs typeface="Arial" panose="020B0604020202020204" pitchFamily="34" charset="0"/>
              </a:defRPr>
            </a:lvl2pPr>
            <a:lvl3pPr>
              <a:defRPr>
                <a:latin typeface="+mn-lt"/>
                <a:cs typeface="Arial" panose="020B0604020202020204" pitchFamily="34" charset="0"/>
              </a:defRPr>
            </a:lvl3pPr>
            <a:lvl4pPr>
              <a:defRPr>
                <a:latin typeface="+mn-lt"/>
                <a:cs typeface="Arial" panose="020B0604020202020204" pitchFamily="34" charset="0"/>
              </a:defRPr>
            </a:lvl4pPr>
            <a:lvl5pPr>
              <a:defRPr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Editar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14/04/2025</a:t>
            </a:fld>
            <a:endParaRPr lang="es-CO" alt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1" r:id="rId3"/>
    <p:sldLayoutId id="2147483987" r:id="rId4"/>
    <p:sldLayoutId id="2147483988" r:id="rId5"/>
    <p:sldLayoutId id="2147483989" r:id="rId6"/>
    <p:sldLayoutId id="2147483990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TITULO DEL ANTEPROYECTO DE TRABAJO DE GRADO EN ESPAÑOL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AUTOR (ES)</a:t>
            </a:r>
          </a:p>
          <a:p>
            <a:r>
              <a:rPr lang="es-MX" dirty="0"/>
              <a:t>MODALIDAD </a:t>
            </a:r>
          </a:p>
          <a:p>
            <a:r>
              <a:rPr lang="es-MX" dirty="0"/>
              <a:t>SEMESTRE ACADÉMICO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528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Metodología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Fases metodológicas</a:t>
            </a:r>
          </a:p>
          <a:p>
            <a:r>
              <a:rPr lang="es-MX" dirty="0"/>
              <a:t>Actividades y productos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466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Cronograma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Cronograma del trabajo de grado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5072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Resultados esperados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Se enunciaran los resultados esperados del proyecto en ingles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28147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Bibliografía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Se presentara la bibliografía de la propuesta de trabajo de grado, mínimo 10 citas bibliográficas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12630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654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TITULO DEL ANTEPROYECTO DE TRABAJO DE GRADO EN INGLES</a:t>
            </a:r>
            <a:endParaRPr lang="es-CO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AUTOR (ES)</a:t>
            </a:r>
          </a:p>
          <a:p>
            <a:r>
              <a:rPr lang="es-MX" dirty="0"/>
              <a:t>SEMESTRE ACADÉMICO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9125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Generalidades del proyecto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5682" y="2289179"/>
            <a:ext cx="10925175" cy="2378383"/>
          </a:xfrm>
        </p:spPr>
        <p:txBody>
          <a:bodyPr/>
          <a:lstStyle/>
          <a:p>
            <a:r>
              <a:rPr lang="es-MX" dirty="0"/>
              <a:t>Resumen: de la propuesta de trabajo de grado</a:t>
            </a:r>
          </a:p>
          <a:p>
            <a:r>
              <a:rPr lang="es-MX" dirty="0"/>
              <a:t>Palabras Clave:</a:t>
            </a:r>
          </a:p>
          <a:p>
            <a:r>
              <a:rPr lang="es-MX" dirty="0" err="1"/>
              <a:t>Abstract</a:t>
            </a:r>
            <a:r>
              <a:rPr lang="es-MX" dirty="0"/>
              <a:t>:</a:t>
            </a:r>
          </a:p>
          <a:p>
            <a:r>
              <a:rPr lang="es-MX" dirty="0" err="1"/>
              <a:t>Keywords</a:t>
            </a:r>
            <a:r>
              <a:rPr lang="es-MX" dirty="0"/>
              <a:t>: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076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Problema de Investigación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Se realizara una lamina de presentación del problema de Investigación de manera sintética este se presentara en Ingles.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3742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Justificación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Se realizara una lamina de presentación de la justificación del proyecto de investigación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7281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Marco Teórico o Conceptual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Principales teorías, enfoques o conceptos aplicados.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dirty="0"/>
              <a:t>Relación con el campo disciplinar y el contexto de intervención.</a:t>
            </a:r>
          </a:p>
        </p:txBody>
      </p:sp>
    </p:spTree>
    <p:extLst>
      <p:ext uri="{BB962C8B-B14F-4D97-AF65-F5344CB8AC3E}">
        <p14:creationId xmlns:p14="http://schemas.microsoft.com/office/powerpoint/2010/main" val="305445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Marco Contextual </a:t>
            </a:r>
            <a:endParaRPr lang="es-CO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D316EBB-91C5-4543-BE51-FF5C776CC1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811" y="1458788"/>
            <a:ext cx="1056385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Mapa/localización del área de intervención o influencia.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Fotografía o imagen del contexto.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CO" altLang="es-CO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Breve descripción territorial, institucional o empresarial según el caso.</a:t>
            </a:r>
          </a:p>
        </p:txBody>
      </p:sp>
    </p:spTree>
    <p:extLst>
      <p:ext uri="{BB962C8B-B14F-4D97-AF65-F5344CB8AC3E}">
        <p14:creationId xmlns:p14="http://schemas.microsoft.com/office/powerpoint/2010/main" val="281556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Marco Normativo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Normas generales aplicables.</a:t>
            </a:r>
          </a:p>
          <a:p>
            <a:r>
              <a:rPr lang="es-MX" dirty="0"/>
              <a:t>Normas técnicas y sectoriales (NSR-10, RETIE, SCA, POT, etc.).</a:t>
            </a:r>
          </a:p>
          <a:p>
            <a:r>
              <a:rPr lang="es-MX" dirty="0"/>
              <a:t>Aportes relacionados con los ODS.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7459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3567E1-127E-4C76-80A5-988564816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811" y="397933"/>
            <a:ext cx="10515600" cy="746656"/>
          </a:xfrm>
        </p:spPr>
        <p:txBody>
          <a:bodyPr/>
          <a:lstStyle/>
          <a:p>
            <a:r>
              <a:rPr lang="es-MX" dirty="0"/>
              <a:t>Objetivos 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C6D12E-4A5A-4431-AF17-10A1CB5B2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415" y="1566333"/>
            <a:ext cx="10925175" cy="3293534"/>
          </a:xfrm>
        </p:spPr>
        <p:txBody>
          <a:bodyPr/>
          <a:lstStyle/>
          <a:p>
            <a:r>
              <a:rPr lang="es-MX" dirty="0"/>
              <a:t>Objetivo General</a:t>
            </a:r>
          </a:p>
          <a:p>
            <a:r>
              <a:rPr lang="es-MX" dirty="0"/>
              <a:t>Objetivos </a:t>
            </a:r>
            <a:r>
              <a:rPr lang="es-MX" dirty="0" err="1"/>
              <a:t>Especificos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8599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16419</TotalTime>
  <Words>210</Words>
  <Application>Microsoft Office PowerPoint</Application>
  <PresentationFormat>Panorámica</PresentationFormat>
  <Paragraphs>39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TITULO DEL ANTEPROYECTO DE TRABAJO DE GRADO EN ESPAÑOL</vt:lpstr>
      <vt:lpstr>TITULO DEL ANTEPROYECTO DE TRABAJO DE GRADO EN INGLES</vt:lpstr>
      <vt:lpstr>Generalidades del proyecto</vt:lpstr>
      <vt:lpstr>Problema de Investigación </vt:lpstr>
      <vt:lpstr>Justificación </vt:lpstr>
      <vt:lpstr>Marco Teórico o Conceptual </vt:lpstr>
      <vt:lpstr>Marco Contextual </vt:lpstr>
      <vt:lpstr>Marco Normativo </vt:lpstr>
      <vt:lpstr>Objetivos </vt:lpstr>
      <vt:lpstr>Metodología </vt:lpstr>
      <vt:lpstr>Cronograma</vt:lpstr>
      <vt:lpstr>Resultados esperados </vt:lpstr>
      <vt:lpstr>Bibliografía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Elkin Raul Gomez Carvajal</cp:lastModifiedBy>
  <cp:revision>2220</cp:revision>
  <cp:lastPrinted>2017-04-25T23:06:26Z</cp:lastPrinted>
  <dcterms:created xsi:type="dcterms:W3CDTF">2017-03-31T14:04:32Z</dcterms:created>
  <dcterms:modified xsi:type="dcterms:W3CDTF">2025-04-14T21:03:52Z</dcterms:modified>
</cp:coreProperties>
</file>